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3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2" r:id="rId4"/>
    <p:sldId id="259" r:id="rId5"/>
    <p:sldId id="260" r:id="rId6"/>
    <p:sldId id="263" r:id="rId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DF264-FB01-4B7A-B264-F3D1F47C7273}" v="205" dt="2022-09-18T12:53:03.181"/>
    <p1510:client id="{9861835E-71A9-418D-ABC4-C9062EBDA3BD}" v="415" dt="2022-09-18T13:55:48.585"/>
    <p1510:client id="{B46AA680-2EB3-4F6D-870F-4083672A98CC}" v="42" dt="2022-09-27T18:36:25.343"/>
    <p1510:client id="{F2FAD9B0-CAF4-4407-9B8C-4E2BF4C98DA6}" v="524" dt="2022-09-27T19:15:08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6623" autoAdjust="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9C2A2FF-5025-48E4-9C4D-2B334BADC9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D7646E-A183-4F77-9E81-D59F6AC04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EB86-C859-4FB1-AF63-0E02C15A7576}" type="datetime1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43DCFF-DC6B-4B1E-9C88-18928305E4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98BB6B-A520-49F3-A444-185722FE3F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E9D3-74F5-4D6E-98B9-D3AD70AA1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94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34A9D-EE97-41FF-B9EC-7ED6ECF996EA}" type="datetime1">
              <a:rPr lang="ru-RU" smtClean="0"/>
              <a:pPr/>
              <a:t>27.09.2022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328CA-7EEA-495E-BA4A-0D20ACEAEA9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4971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328CA-7EEA-495E-BA4A-0D20ACEAEA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1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0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6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9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9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8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5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28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26" r:id="rId6"/>
    <p:sldLayoutId id="2147484022" r:id="rId7"/>
    <p:sldLayoutId id="2147484023" r:id="rId8"/>
    <p:sldLayoutId id="2147484024" r:id="rId9"/>
    <p:sldLayoutId id="2147484025" r:id="rId10"/>
    <p:sldLayoutId id="21474840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Рисунок 6" descr="Осенние красные листья на бирюзово-голубом фоне">
            <a:extLst>
              <a:ext uri="{FF2B5EF4-FFF2-40B4-BE49-F238E27FC236}">
                <a16:creationId xmlns:a16="http://schemas.microsoft.com/office/drawing/2014/main" id="{04E41766-ACB5-0D0A-AA45-EB7B254FE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78" r="6333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4717" y="762000"/>
            <a:ext cx="5535283" cy="3651849"/>
          </a:xfrm>
        </p:spPr>
        <p:txBody>
          <a:bodyPr vert="horz" lIns="109728" tIns="109728" rIns="109728" bIns="91440" rtlCol="0" anchor="b">
            <a:noAutofit/>
          </a:bodyPr>
          <a:lstStyle/>
          <a:p>
            <a:pPr algn="l"/>
            <a:r>
              <a:rPr lang="ru-RU" sz="3600" dirty="0">
                <a:ea typeface="+mj-lt"/>
                <a:cs typeface="+mj-lt"/>
              </a:rPr>
              <a:t>Советы родителям</a:t>
            </a:r>
            <a:br>
              <a:rPr lang="ru-RU" sz="3600" dirty="0">
                <a:ea typeface="+mj-lt"/>
                <a:cs typeface="+mj-lt"/>
              </a:rPr>
            </a:br>
            <a:r>
              <a:rPr lang="ru-RU" sz="3600" dirty="0">
                <a:ea typeface="+mj-lt"/>
                <a:cs typeface="+mj-lt"/>
              </a:rPr>
              <a:t> </a:t>
            </a:r>
            <a:br>
              <a:rPr lang="ru-RU" sz="3600" dirty="0">
                <a:ea typeface="+mj-lt"/>
                <a:cs typeface="+mj-lt"/>
              </a:rPr>
            </a:br>
            <a:r>
              <a:rPr lang="ru-RU" sz="3600" dirty="0">
                <a:ea typeface="+mj-lt"/>
                <a:cs typeface="+mj-lt"/>
              </a:rPr>
              <a:t>"O чём поговорить с ребенком по дороге в детский сад/из детского сада осенью?"</a:t>
            </a:r>
            <a:br>
              <a:rPr lang="en-US" sz="3600" dirty="0"/>
            </a:br>
            <a:endParaRPr lang="en-US" sz="3600">
              <a:ea typeface="Meiryo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 rtlCol="0">
            <a:normAutofit/>
          </a:bodyPr>
          <a:lstStyle/>
          <a:p>
            <a:pPr algn="l"/>
            <a:r>
              <a:rPr lang="ru-RU">
                <a:ea typeface="Meiryo"/>
              </a:rPr>
              <a:t>Подготовила: воспитатель, Никитюк Д.Р.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дерево, внешний, трав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74BA58A-920C-5EA6-B56C-7EC1B2D1FA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0036" y="239253"/>
            <a:ext cx="5151437" cy="309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3" descr="Ребенок, готовящийся к запуску воздушного змея">
            <a:extLst>
              <a:ext uri="{FF2B5EF4-FFF2-40B4-BE49-F238E27FC236}">
                <a16:creationId xmlns:a16="http://schemas.microsoft.com/office/drawing/2014/main" id="{3E197173-522E-DCF1-6E27-33B26C38C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21" y="3569667"/>
            <a:ext cx="4842041" cy="321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3195EFA-8A4D-BE45-B7B9-CEBDEEC57084}"/>
              </a:ext>
            </a:extLst>
          </p:cNvPr>
          <p:cNvSpPr/>
          <p:nvPr/>
        </p:nvSpPr>
        <p:spPr>
          <a:xfrm>
            <a:off x="117391" y="737255"/>
            <a:ext cx="6574484" cy="225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Учитывая тот момент, что общение родителей с детьми происходит</a:t>
            </a:r>
            <a:endParaRPr lang="ru-RU" dirty="0">
              <a:solidFill>
                <a:schemeClr val="tx1"/>
              </a:solidFill>
              <a:ea typeface="+mn-lt"/>
              <a:cs typeface="+mn-lt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большей частью по дороге в детский сад и вечером домой, </a:t>
            </a:r>
            <a:endParaRPr lang="ru-RU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я предлагаю несколько вариантов игр, которые не требует специальных педагогических знаний и помогут вам провести несколько</a:t>
            </a:r>
            <a:endParaRPr lang="ru-RU" dirty="0">
              <a:solidFill>
                <a:schemeClr val="tx1"/>
              </a:solidFill>
              <a:ea typeface="+mn-lt"/>
              <a:cs typeface="+mn-lt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удивительных минут рядом с вашим ребенком. </a:t>
            </a:r>
            <a:endParaRPr lang="ru-RU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  <a:spcBef>
                <a:spcPts val="100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FA342-3851-A79B-DC1A-4D4103124A8D}"/>
              </a:ext>
            </a:extLst>
          </p:cNvPr>
          <p:cNvSpPr txBox="1"/>
          <p:nvPr/>
        </p:nvSpPr>
        <p:spPr>
          <a:xfrm>
            <a:off x="2419684" y="3435684"/>
            <a:ext cx="421606" cy="696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0BB6239-FFD8-88A3-92DB-1D126D5E9D20}"/>
              </a:ext>
            </a:extLst>
          </p:cNvPr>
          <p:cNvSpPr/>
          <p:nvPr/>
        </p:nvSpPr>
        <p:spPr>
          <a:xfrm>
            <a:off x="5236234" y="3776933"/>
            <a:ext cx="6570449" cy="2170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Прогулка с ребенком— идеальное время для общения. Пусть никто Вас не отвлекает. Наслаждайтесь общением с вашим ребенком Большинство игр на улице не требует специального оборудования и подготовки,</a:t>
            </a:r>
            <a:endParaRPr lang="ru-RU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они развивают моторику, слуховое и зрительное внимание, мышление,</a:t>
            </a:r>
            <a:endParaRPr lang="ru-RU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словарный запас и связную речь.</a:t>
            </a:r>
            <a:endParaRPr lang="ru-RU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3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A7CBF347-E7EF-72E4-12AD-65A9D6819B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5630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A7B54C-E6AF-37E7-D122-98C6C4D1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7812" y="819510"/>
            <a:ext cx="5765321" cy="61678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«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Дорожки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».</a:t>
            </a:r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Данная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игра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поможет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развить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у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ребенка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наблюдательность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математические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представления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Предложите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малышу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выбрать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дорожку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которой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пойдете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домой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Сегодня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пойдёте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длинной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и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узкой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дорожке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или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короткой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и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широкой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?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Пусть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малыш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сам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выбирает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и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ведёт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вас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ваша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задача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проговаривать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какой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дорожке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шагаете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«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Маленькие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ножки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идут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узенькой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дорожке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»,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или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«А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большие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ноги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идут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широкой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дороге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».</a:t>
            </a:r>
            <a:endParaRPr lang="en-US" sz="140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«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Ниже-выше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».</a:t>
            </a:r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Игра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направлена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формирование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у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ребенка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представлений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о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величине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предметов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Например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: «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Покажи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мне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самый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высокий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дом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а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теперь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покажи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дом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который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ниже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».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Можно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выбрать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любые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другие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предметы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—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деревья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скамейки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кусты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заборы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и т. д.</a:t>
            </a:r>
            <a:endParaRPr lang="en-US" sz="140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«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Маленький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фантазёр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».</a:t>
            </a:r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Предложите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ребенку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посмотреть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облака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и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придумывать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что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они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похожи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Возможно,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это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будет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собачка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или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кошечка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а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может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жираф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с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длинной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шеей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Только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важно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помнить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что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и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должны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активно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принимать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участие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в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этой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игре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Фантазируйте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вместе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с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малышом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6DAF0-1031-D6B8-3338-2E76B7CC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79" y="-345057"/>
            <a:ext cx="6340415" cy="126520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 dirty="0"/>
          </a:p>
          <a:p>
            <a:r>
              <a:rPr lang="ru-RU" sz="2800" b="1" i="1" dirty="0">
                <a:ea typeface="+mj-lt"/>
                <a:cs typeface="+mj-lt"/>
              </a:rPr>
              <a:t>Игры на развитие внимания: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584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: Shape 8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4" name="Freeform: Shape 8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" name="Freeform: Shape 8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06" name="Rectangle 8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растение, цветно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1BB212AF-EFFE-F645-8AB3-47AF04528F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353" r="15106" b="2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07" name="Freeform: Shape 9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DE1F83-9A03-2847-46C8-2667EA026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038" y="1207698"/>
            <a:ext cx="6268528" cy="52908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</a:rPr>
              <a:t>«</a:t>
            </a:r>
            <a:r>
              <a:rPr lang="en-US" sz="1400" b="1" dirty="0" err="1">
                <a:solidFill>
                  <a:srgbClr val="FFFFFF"/>
                </a:solidFill>
              </a:rPr>
              <a:t>Букет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для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мамы</a:t>
            </a:r>
            <a:r>
              <a:rPr lang="en-US" sz="1400" b="1" dirty="0">
                <a:solidFill>
                  <a:srgbClr val="FFFFFF"/>
                </a:solidFill>
              </a:rPr>
              <a:t>».</a:t>
            </a: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1400" dirty="0" err="1">
                <a:solidFill>
                  <a:srgbClr val="FFFFFF"/>
                </a:solidFill>
              </a:rPr>
              <a:t>Данная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игра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помогает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не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только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развивать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мелкую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моторику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ребенка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но</a:t>
            </a:r>
            <a:r>
              <a:rPr lang="en-US" sz="1400" dirty="0">
                <a:solidFill>
                  <a:srgbClr val="FFFFFF"/>
                </a:solidFill>
              </a:rPr>
              <a:t> и </a:t>
            </a:r>
            <a:r>
              <a:rPr lang="en-US" sz="1400" dirty="0" err="1">
                <a:solidFill>
                  <a:srgbClr val="FFFFFF"/>
                </a:solidFill>
              </a:rPr>
              <a:t>способствует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формированию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уважительного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отношения</a:t>
            </a:r>
            <a:r>
              <a:rPr lang="en-US" sz="1400" dirty="0">
                <a:solidFill>
                  <a:srgbClr val="FFFFFF"/>
                </a:solidFill>
              </a:rPr>
              <a:t> к </a:t>
            </a:r>
            <a:r>
              <a:rPr lang="en-US" sz="1400" dirty="0" err="1">
                <a:solidFill>
                  <a:srgbClr val="FFFFFF"/>
                </a:solidFill>
              </a:rPr>
              <a:t>родителям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Любому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ребенку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будет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приятно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собрать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для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любимой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мамы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букет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красивых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осенних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листьев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Проговаривайте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названия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деревьев</a:t>
            </a:r>
            <a:r>
              <a:rPr lang="en-US" sz="1400" dirty="0">
                <a:solidFill>
                  <a:srgbClr val="FFFFFF"/>
                </a:solidFill>
              </a:rPr>
              <a:t>, с </a:t>
            </a:r>
            <a:r>
              <a:rPr lang="en-US" sz="1400" dirty="0" err="1">
                <a:solidFill>
                  <a:srgbClr val="FFFFFF"/>
                </a:solidFill>
              </a:rPr>
              <a:t>которых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упал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лист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какого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он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цвета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формы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нравится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он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ребенку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нет</a:t>
            </a:r>
            <a:r>
              <a:rPr lang="en-US" sz="1400" dirty="0">
                <a:solidFill>
                  <a:schemeClr val="tx2"/>
                </a:solidFill>
              </a:rPr>
              <a:t>, и </a:t>
            </a:r>
            <a:r>
              <a:rPr lang="en-US" sz="1400" dirty="0" err="1">
                <a:solidFill>
                  <a:schemeClr val="tx2"/>
                </a:solidFill>
              </a:rPr>
              <a:t>почему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lnSpc>
                <a:spcPct val="114999"/>
              </a:lnSpc>
              <a:buNone/>
            </a:pP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«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два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три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 -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назови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». </a:t>
            </a:r>
            <a:endParaRPr lang="en-US" dirty="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Игра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развивает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взрительное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восприятие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Пока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идете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предложите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ребенку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 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побыть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исследователем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этом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обговорите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что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будете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ему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помогать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используя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фразу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«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два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три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-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цвет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предмета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назови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».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Проговорив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слова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 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покажите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какой-нибудь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предмет.Пусть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ребенок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назавет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  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цвет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предмета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Можно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называть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объемную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форму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предметов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величину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двух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предметов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цвет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оттенки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цвета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 algn="ctr">
              <a:lnSpc>
                <a:spcPct val="114999"/>
              </a:lnSpc>
              <a:buNone/>
            </a:pP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«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Иголочки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».</a:t>
            </a:r>
            <a:endParaRPr lang="en-US" sz="1400" dirty="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Предложите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ребенку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поиграть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вместе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с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шишкой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Пусть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он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держит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руками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шишку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катает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ее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между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ладонями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приговаривая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: «У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сосны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у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пихты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елки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очень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колкие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иголки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еще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сильней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чем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ельник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Вас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уколет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можжевельник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".</a:t>
            </a:r>
            <a:br>
              <a:rPr lang="en-US" sz="1400" dirty="0">
                <a:solidFill>
                  <a:schemeClr val="tx2"/>
                </a:solidFill>
              </a:rPr>
            </a:b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0E7D4-E678-D425-0EE5-20CC1EBA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5698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i="1"/>
              <a:t>Игры на развитие восприятия и мелкой моторики:</a:t>
            </a:r>
            <a:endParaRPr lang="en-US" sz="2500"/>
          </a:p>
          <a:p>
            <a:br>
              <a:rPr lang="en-US" sz="2500" dirty="0"/>
            </a:b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418018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внешний, трава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D3E18774-BE7B-A02C-9CC3-5F1036EBFE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4478" r="3981" b="2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B247B-29D0-71AE-F723-86585C1BD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7812" y="690114"/>
            <a:ext cx="5837207" cy="56071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«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Продолжи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ряд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».</a:t>
            </a:r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Соберите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вместе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с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ребенком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листья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разных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деревьев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и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выложите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в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ряд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разные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листья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в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определенном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порядке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–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дубовый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березовый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липовый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дубовый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березовый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липовый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дубовый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… и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предложите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малышу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продолжить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этот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ряд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  <a:endParaRPr lang="en-US" sz="140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«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Сложи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по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размеру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».</a:t>
            </a:r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Соберите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разные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размеру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листья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и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попросите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ребенка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разложить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их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самого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большого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к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самому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маленькому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или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наоборот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Спросите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его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какой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самый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маленький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лист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а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какой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самый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большой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?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Для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усложнения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игры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каждый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убирайте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один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лист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самого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большого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размера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  <a:endParaRPr lang="en-US" sz="140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«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Посчитаем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ea typeface="+mn-lt"/>
                <a:cs typeface="+mn-lt"/>
              </a:rPr>
              <a:t>вместе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»</a:t>
            </a:r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Игра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развивает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логическое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мышление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В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непринужденной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форме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у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ребенка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формируются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навыки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счета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можете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вместе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с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ребенком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посчитать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машины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дома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деревья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листья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Можно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считать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вместе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можно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предложить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ребенку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самостоятельно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посчитать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можно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считать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очереди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Главное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чтобы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это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было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весело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и 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интересно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B98A2-35A7-B21B-7123-CC5B39C4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925" y="43132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b="1" i="1"/>
              <a:t>Игры на развитие мышления:</a:t>
            </a:r>
            <a:endParaRPr lang="en-US" sz="2700"/>
          </a:p>
          <a:p>
            <a:br>
              <a:rPr lang="en-US" sz="2700"/>
            </a:b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44783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внешний, земля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E86AD5E-1062-23D1-512E-C80DCDE2AC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381" r="20846" b="1"/>
          <a:stretch/>
        </p:blipFill>
        <p:spPr>
          <a:xfrm>
            <a:off x="6613174" y="115029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8441E-3F09-C819-7720-DB45A746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4" y="690113"/>
            <a:ext cx="5334000" cy="4456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i="1" dirty="0" err="1">
                <a:ea typeface="+mj-lt"/>
                <a:cs typeface="+mj-lt"/>
              </a:rPr>
              <a:t>Игры</a:t>
            </a:r>
            <a:r>
              <a:rPr lang="en-US" sz="3200" b="1" i="1" dirty="0">
                <a:ea typeface="+mj-lt"/>
                <a:cs typeface="+mj-lt"/>
              </a:rPr>
              <a:t> </a:t>
            </a:r>
            <a:r>
              <a:rPr lang="en-US" sz="3200" b="1" i="1" dirty="0" err="1">
                <a:ea typeface="+mj-lt"/>
                <a:cs typeface="+mj-lt"/>
              </a:rPr>
              <a:t>на</a:t>
            </a:r>
            <a:r>
              <a:rPr lang="en-US" sz="3200" b="1" i="1" dirty="0">
                <a:ea typeface="+mj-lt"/>
                <a:cs typeface="+mj-lt"/>
              </a:rPr>
              <a:t> </a:t>
            </a:r>
            <a:r>
              <a:rPr lang="en-US" sz="3200" b="1" i="1" dirty="0" err="1">
                <a:ea typeface="+mj-lt"/>
                <a:cs typeface="+mj-lt"/>
              </a:rPr>
              <a:t>развитие</a:t>
            </a:r>
            <a:r>
              <a:rPr lang="en-US" sz="3200" b="1" i="1" dirty="0">
                <a:ea typeface="+mj-lt"/>
                <a:cs typeface="+mj-lt"/>
              </a:rPr>
              <a:t> </a:t>
            </a:r>
            <a:r>
              <a:rPr lang="en-US" sz="3200" b="1" i="1" dirty="0" err="1">
                <a:ea typeface="+mj-lt"/>
                <a:cs typeface="+mj-lt"/>
              </a:rPr>
              <a:t>речи</a:t>
            </a:r>
            <a:r>
              <a:rPr lang="en-US" sz="3200" b="1" i="1" dirty="0">
                <a:ea typeface="+mj-lt"/>
                <a:cs typeface="+mj-lt"/>
              </a:rPr>
              <a:t>:</a:t>
            </a:r>
            <a:endParaRPr lang="ru-RU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41EF2B-B829-3B28-8D0C-84FC5853F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529" y="560717"/>
            <a:ext cx="6171911" cy="62110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ru-RU" sz="1400" dirty="0">
                <a:solidFill>
                  <a:schemeClr val="tx2"/>
                </a:solidFill>
              </a:rPr>
              <a:t>"Отгадай слово"</a:t>
            </a:r>
            <a:endParaRPr lang="ru-RU"/>
          </a:p>
          <a:p>
            <a:pPr marL="0" indent="0" algn="just">
              <a:buNone/>
            </a:pPr>
            <a:r>
              <a:rPr lang="ru-RU" sz="1400" dirty="0">
                <a:solidFill>
                  <a:schemeClr val="tx2"/>
                </a:solidFill>
                <a:ea typeface="+mn-lt"/>
                <a:cs typeface="+mn-lt"/>
              </a:rPr>
              <a:t>Предложите малышу отгадать слово, которое вы задумали, пользуясь подсказками. Например: кирпичный, высокий, многоэтажный (дом). Хмурая, ясная, пасмурная, солнечная(погода).Золотая, дождливая, разноцветная, яркая(осень) и т. д. Данная игра способствует расширению словарного запаса ребенка, усвоению прилагательных, развивает слуховое восприятие. </a:t>
            </a:r>
            <a:endParaRPr lang="ru-RU" sz="1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tx2"/>
                </a:solidFill>
                <a:ea typeface="+mn-lt"/>
                <a:cs typeface="+mn-lt"/>
              </a:rPr>
              <a:t>«Что это за звук? » </a:t>
            </a:r>
            <a:endParaRPr lang="ru-RU" sz="1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tx2"/>
                </a:solidFill>
                <a:ea typeface="+mn-lt"/>
                <a:cs typeface="+mn-lt"/>
              </a:rPr>
              <a:t>  Прислушайтесь. Кто это поёт? Птичка? Какая? А может это дятел стучит? А вдруг это дождик стучит по зонтику? А вы слушали, как шуршат листья под ногами? Как здорово идти и загребать ногой листву осенью, слушать, как шуршит листва. </a:t>
            </a:r>
            <a:endParaRPr lang="ru-RU" sz="1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tx2"/>
                </a:solidFill>
                <a:ea typeface="+mn-lt"/>
                <a:cs typeface="+mn-lt"/>
              </a:rPr>
              <a:t>«Бывает–не бывает». </a:t>
            </a:r>
            <a:endParaRPr lang="ru-RU" sz="1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tx2"/>
                </a:solidFill>
                <a:ea typeface="+mn-lt"/>
                <a:cs typeface="+mn-lt"/>
              </a:rPr>
              <a:t>Предложите ребенку подтвердить правильность высказывания словами «бывает» или «не бывает». Осенью падает снег. На дереве растут сосульки. Воробей – это не птица. Под ногами шуршат шишки. Попросите ребенка объяснить почему он считает, что данное высказывание “бывает” или “не </a:t>
            </a:r>
            <a:r>
              <a:rPr lang="ru-RU" sz="1400" dirty="0" err="1">
                <a:solidFill>
                  <a:schemeClr val="tx2"/>
                </a:solidFill>
                <a:ea typeface="+mn-lt"/>
                <a:cs typeface="+mn-lt"/>
              </a:rPr>
              <a:t>бывает”В</a:t>
            </a:r>
            <a:r>
              <a:rPr lang="ru-RU" sz="1400" dirty="0">
                <a:solidFill>
                  <a:schemeClr val="tx2"/>
                </a:solidFill>
                <a:ea typeface="+mn-lt"/>
                <a:cs typeface="+mn-lt"/>
              </a:rPr>
              <a:t> такую веселую игру можно играть и на прогулке, и по дороге домой из детского сада, и в транспорте. Она развивает слуховое внимание, которое необходимо каждому ребенку для успешного обучения. </a:t>
            </a:r>
            <a:endParaRPr lang="ru-RU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ea typeface="+mn-lt"/>
                <a:cs typeface="+mn-lt"/>
              </a:rPr>
              <a:t>  </a:t>
            </a:r>
            <a:endParaRPr lang="ru-RU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38435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</Words>
  <Application>Microsoft Office PowerPoint</Application>
  <PresentationFormat>Широкоэкранный</PresentationFormat>
  <Paragraphs>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PebbleVTI</vt:lpstr>
      <vt:lpstr>Советы родителям   "O чём поговорить с ребенком по дороге в детский сад/из детского сада осенью?" </vt:lpstr>
      <vt:lpstr>Презентация PowerPoint</vt:lpstr>
      <vt:lpstr> Игры на развитие внимания:</vt:lpstr>
      <vt:lpstr>Игры на развитие восприятия и мелкой моторики:  </vt:lpstr>
      <vt:lpstr>Игры на развитие мышления:  </vt:lpstr>
      <vt:lpstr>Игры на развитие речи: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603</cp:revision>
  <dcterms:created xsi:type="dcterms:W3CDTF">2022-09-18T12:21:16Z</dcterms:created>
  <dcterms:modified xsi:type="dcterms:W3CDTF">2022-09-27T19:15:10Z</dcterms:modified>
</cp:coreProperties>
</file>